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Noto Sans JP Black" panose="020B0200000000000000" pitchFamily="50" charset="-128"/>
      <p:bold r:id="rId6"/>
    </p:embeddedFont>
    <p:embeddedFont>
      <p:font typeface="游ゴシック" panose="020B0400000000000000" pitchFamily="50" charset="-128"/>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73849"/>
    <a:srgbClr val="F6B540"/>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545" autoAdjust="0"/>
  </p:normalViewPr>
  <p:slideViewPr>
    <p:cSldViewPr snapToGrid="0">
      <p:cViewPr>
        <p:scale>
          <a:sx n="75" d="100"/>
          <a:sy n="75" d="100"/>
        </p:scale>
        <p:origin x="15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2025/2/23</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2025/2/23</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0962371" y="8588836"/>
            <a:ext cx="3955942" cy="2020490"/>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6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表では速度の違う試行は合計し、「</a:t>
            </a:r>
            <a:r>
              <a:rPr kumimoji="1" lang="ja-JP" altLang="en-US" sz="600" b="1" dirty="0">
                <a:solidFill>
                  <a:srgbClr val="073849"/>
                </a:solidFill>
                <a:latin typeface="Noto Sans JP" panose="020B0200000000000000" pitchFamily="50" charset="-128"/>
                <a:ea typeface="Noto Sans JP" panose="020B0200000000000000" pitchFamily="50" charset="-128"/>
              </a:rPr>
              <a:t>ボールを防いだ回数</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」を記している。</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endParaRPr kumimoji="1" lang="en-US" altLang="ja-JP" sz="1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1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の方がよりゴールを守備しやすいことがわかります。そのため、私たちのキーパーは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　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この研究結果はキーパーだけでなくアタッカーにも</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2" name="正方形/長方形 11">
            <a:extLst>
              <a:ext uri="{FF2B5EF4-FFF2-40B4-BE49-F238E27FC236}">
                <a16:creationId xmlns:a16="http://schemas.microsoft.com/office/drawing/2014/main" id="{8F36AD19-8D6E-5854-8280-65A3AAD45D5F}"/>
              </a:ext>
            </a:extLst>
          </p:cNvPr>
          <p:cNvSpPr/>
          <p:nvPr/>
        </p:nvSpPr>
        <p:spPr>
          <a:xfrm>
            <a:off x="3605" y="-21493"/>
            <a:ext cx="15115745"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218923" y="48038"/>
            <a:ext cx="2627917" cy="589440"/>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686085"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4777552" y="71540"/>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8074280" y="59382"/>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63986" y="4069199"/>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566" y="4607837"/>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ja-JP" altLang="en-US" sz="900" b="1" dirty="0">
                <a:latin typeface="Noto Sans JP" panose="020B0200000000000000" pitchFamily="50" charset="-128"/>
                <a:ea typeface="Noto Sans JP" panose="020B0200000000000000" pitchFamily="50" charset="-128"/>
              </a:rPr>
              <a:t>前方</a:t>
            </a:r>
            <a:r>
              <a:rPr kumimoji="1" lang="ja-JP" altLang="en-US" sz="900" dirty="0">
                <a:latin typeface="Noto Sans JP" panose="020B0200000000000000" pitchFamily="50" charset="-128"/>
                <a:ea typeface="Noto Sans JP" panose="020B0200000000000000" pitchFamily="50" charset="-128"/>
              </a:rPr>
              <a:t>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274225" y="6537065"/>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96216" y="6861085"/>
            <a:ext cx="3726362" cy="389080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a:t>
            </a:r>
            <a:r>
              <a:rPr lang="ja-JP" altLang="en-US" sz="800" b="1" i="0" dirty="0">
                <a:solidFill>
                  <a:srgbClr val="073849"/>
                </a:solidFill>
                <a:effectLst/>
                <a:latin typeface="Noto Sans JP" panose="020B0200000000000000" pitchFamily="50" charset="-128"/>
                <a:ea typeface="Noto Sans JP" panose="020B0200000000000000" pitchFamily="50" charset="-128"/>
              </a:rPr>
              <a:t>プッシングを発生させてボールを相手の中立点に移動させる</a:t>
            </a:r>
            <a:r>
              <a:rPr lang="ja-JP" altLang="en-US" sz="800" b="0" i="0" dirty="0">
                <a:effectLst/>
                <a:latin typeface="Noto Sans JP" panose="020B0200000000000000" pitchFamily="50" charset="-128"/>
                <a:ea typeface="Noto Sans JP" panose="020B0200000000000000" pitchFamily="50" charset="-128"/>
              </a:rPr>
              <a:t>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lang="en-US" altLang="ja-JP" sz="200" dirty="0"/>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600" dirty="0">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つの実験結果から、どちらの方法が守備しやすいのか考察する。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研究方法は右上に続く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9614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903176"/>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108228"/>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115256"/>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キーパーがとても強いと感じたため、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83967" y="2950272"/>
            <a:ext cx="4103129" cy="1106748"/>
            <a:chOff x="10990491" y="2981071"/>
            <a:chExt cx="4103129" cy="1106748"/>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172812" y="3890586"/>
              <a:ext cx="3727638"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遠方にあるボールを同じ位置から撮影した。ゴルフボールをオレンジの丸で示している。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15474" y="4133150"/>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45699" y="6551152"/>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90903" y="6551152"/>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5" y="8441956"/>
              <a:ext cx="3273889"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  </a:t>
              </a:r>
              <a:r>
                <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rPr>
                <a:t>48V</a:t>
              </a: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に昇圧して使用</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で、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523048" y="10202734"/>
            <a:ext cx="1578161" cy="47243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Noto Sans JP Black" panose="020B0200000000000000" pitchFamily="50" charset="-128"/>
                <a:ea typeface="Noto Sans JP Black" panose="020B0200000000000000" pitchFamily="50" charset="-128"/>
              </a:rPr>
              <a:t>SWO999</a:t>
            </a:r>
            <a:endParaRPr kumimoji="1" lang="ja-JP" altLang="en-US" sz="2400" dirty="0">
              <a:solidFill>
                <a:schemeClr val="tx1"/>
              </a:solidFill>
              <a:latin typeface="Noto Sans JP Black" panose="020B0200000000000000" pitchFamily="50" charset="-128"/>
              <a:ea typeface="Noto Sans JP Black"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11345954" y="7514943"/>
            <a:ext cx="1629419" cy="910787"/>
            <a:chOff x="9411290" y="9489688"/>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8"/>
              <a:ext cx="1629419" cy="910787"/>
              <a:chOff x="9411290" y="9406486"/>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6"/>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08117" y="9440184"/>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310438" y="9440184"/>
            <a:ext cx="1489586"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65658" y="8538049"/>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82950" y="8532513"/>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587578660"/>
              </p:ext>
            </p:extLst>
          </p:nvPr>
        </p:nvGraphicFramePr>
        <p:xfrm>
          <a:off x="11099224" y="8853828"/>
          <a:ext cx="3848671" cy="670560"/>
        </p:xfrm>
        <a:graphic>
          <a:graphicData uri="http://schemas.openxmlformats.org/drawingml/2006/table">
            <a:tbl>
              <a:tblPr firstRow="1" bandRow="1">
                <a:tableStyleId>{5C22544A-7EE6-4342-B048-85BDC9FD1C3A}</a:tableStyleId>
              </a:tblPr>
              <a:tblGrid>
                <a:gridCol w="783583">
                  <a:extLst>
                    <a:ext uri="{9D8B030D-6E8A-4147-A177-3AD203B41FA5}">
                      <a16:colId xmlns:a16="http://schemas.microsoft.com/office/drawing/2014/main" val="2839374194"/>
                    </a:ext>
                  </a:extLst>
                </a:gridCol>
                <a:gridCol w="383136">
                  <a:extLst>
                    <a:ext uri="{9D8B030D-6E8A-4147-A177-3AD203B41FA5}">
                      <a16:colId xmlns:a16="http://schemas.microsoft.com/office/drawing/2014/main" val="3180813916"/>
                    </a:ext>
                  </a:extLst>
                </a:gridCol>
                <a:gridCol w="383136">
                  <a:extLst>
                    <a:ext uri="{9D8B030D-6E8A-4147-A177-3AD203B41FA5}">
                      <a16:colId xmlns:a16="http://schemas.microsoft.com/office/drawing/2014/main" val="1192535834"/>
                    </a:ext>
                  </a:extLst>
                </a:gridCol>
                <a:gridCol w="383136">
                  <a:extLst>
                    <a:ext uri="{9D8B030D-6E8A-4147-A177-3AD203B41FA5}">
                      <a16:colId xmlns:a16="http://schemas.microsoft.com/office/drawing/2014/main" val="3782115533"/>
                    </a:ext>
                  </a:extLst>
                </a:gridCol>
                <a:gridCol w="383136">
                  <a:extLst>
                    <a:ext uri="{9D8B030D-6E8A-4147-A177-3AD203B41FA5}">
                      <a16:colId xmlns:a16="http://schemas.microsoft.com/office/drawing/2014/main" val="3315251691"/>
                    </a:ext>
                  </a:extLst>
                </a:gridCol>
                <a:gridCol w="383136">
                  <a:extLst>
                    <a:ext uri="{9D8B030D-6E8A-4147-A177-3AD203B41FA5}">
                      <a16:colId xmlns:a16="http://schemas.microsoft.com/office/drawing/2014/main" val="659308950"/>
                    </a:ext>
                  </a:extLst>
                </a:gridCol>
                <a:gridCol w="383136">
                  <a:extLst>
                    <a:ext uri="{9D8B030D-6E8A-4147-A177-3AD203B41FA5}">
                      <a16:colId xmlns:a16="http://schemas.microsoft.com/office/drawing/2014/main" val="1757752707"/>
                    </a:ext>
                  </a:extLst>
                </a:gridCol>
                <a:gridCol w="383136">
                  <a:extLst>
                    <a:ext uri="{9D8B030D-6E8A-4147-A177-3AD203B41FA5}">
                      <a16:colId xmlns:a16="http://schemas.microsoft.com/office/drawing/2014/main" val="4183970491"/>
                    </a:ext>
                  </a:extLst>
                </a:gridCol>
                <a:gridCol w="383136">
                  <a:extLst>
                    <a:ext uri="{9D8B030D-6E8A-4147-A177-3AD203B41FA5}">
                      <a16:colId xmlns:a16="http://schemas.microsoft.com/office/drawing/2014/main" val="3031802540"/>
                    </a:ext>
                  </a:extLst>
                </a:gridCol>
              </a:tblGrid>
              <a:tr h="0">
                <a:tc>
                  <a:txBody>
                    <a:bodyPr/>
                    <a:lstStyle/>
                    <a:p>
                      <a:pPr algn="ctr"/>
                      <a:r>
                        <a:rPr kumimoji="1" lang="ja-JP" altLang="en-US" sz="600" dirty="0">
                          <a:latin typeface="Noto Sans JP" panose="020B0200000000000000" pitchFamily="50" charset="-128"/>
                          <a:ea typeface="Noto Sans JP" panose="020B0200000000000000" pitchFamily="50" charset="-128"/>
                        </a:rPr>
                        <a:t>回数</a:t>
                      </a:r>
                      <a:r>
                        <a:rPr kumimoji="1" lang="en-US" altLang="ja-JP" sz="600" dirty="0">
                          <a:latin typeface="Noto Sans JP" panose="020B0200000000000000" pitchFamily="50" charset="-128"/>
                          <a:ea typeface="Noto Sans JP" panose="020B0200000000000000" pitchFamily="50" charset="-128"/>
                        </a:rPr>
                        <a:t>(20</a:t>
                      </a:r>
                      <a:r>
                        <a:rPr kumimoji="1" lang="ja-JP" altLang="en-US" sz="600" dirty="0">
                          <a:latin typeface="Noto Sans JP" panose="020B0200000000000000" pitchFamily="50" charset="-128"/>
                          <a:ea typeface="Noto Sans JP" panose="020B0200000000000000" pitchFamily="50" charset="-128"/>
                        </a:rPr>
                        <a:t>回中</a:t>
                      </a:r>
                      <a:r>
                        <a:rPr kumimoji="1" lang="en-US" altLang="ja-JP" sz="600" dirty="0">
                          <a:latin typeface="Noto Sans JP" panose="020B0200000000000000" pitchFamily="50" charset="-128"/>
                          <a:ea typeface="Noto Sans JP" panose="020B0200000000000000" pitchFamily="50" charset="-128"/>
                        </a:rPr>
                        <a:t>)</a:t>
                      </a:r>
                      <a:endParaRPr kumimoji="1" lang="ja-JP" altLang="en-US" sz="6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800" dirty="0">
                          <a:latin typeface="Noto Sans JP" panose="020B0200000000000000" pitchFamily="50" charset="-128"/>
                          <a:ea typeface="Noto Sans JP" panose="020B0200000000000000" pitchFamily="50" charset="-128"/>
                        </a:rPr>
                        <a:t>合計</a:t>
                      </a:r>
                      <a:endParaRPr kumimoji="1" lang="ja-JP" altLang="en-US" sz="1000" dirty="0">
                        <a:latin typeface="Noto Sans JP" panose="020B0200000000000000" pitchFamily="50" charset="-128"/>
                        <a:ea typeface="Noto Sans JP" panose="020B0200000000000000" pitchFamily="50" charset="-128"/>
                      </a:endParaRPr>
                    </a:p>
                  </a:txBody>
                  <a:tcPr marL="0" marR="0" marT="32400" anchor="ctr"/>
                </a:tc>
                <a:extLst>
                  <a:ext uri="{0D108BD9-81ED-4DB2-BD59-A6C34878D82A}">
                    <a16:rowId xmlns:a16="http://schemas.microsoft.com/office/drawing/2014/main" val="3058196416"/>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a:t>
                      </a:r>
                      <a:r>
                        <a:rPr kumimoji="1" lang="en-US" altLang="ja-JP" sz="800" dirty="0">
                          <a:latin typeface="Noto Sans JP" panose="020B0200000000000000" pitchFamily="50" charset="-128"/>
                          <a:ea typeface="Noto Sans JP" panose="020B0200000000000000" pitchFamily="50" charset="-128"/>
                        </a:rPr>
                        <a:t>1</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18</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20</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17</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16</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8</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7</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14</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100</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104447638"/>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a:t>
                      </a:r>
                      <a:r>
                        <a:rPr kumimoji="1" lang="en-US" altLang="ja-JP" sz="800" dirty="0">
                          <a:latin typeface="Noto Sans JP" panose="020B0200000000000000" pitchFamily="50" charset="-128"/>
                          <a:ea typeface="Noto Sans JP" panose="020B0200000000000000" pitchFamily="50" charset="-128"/>
                        </a:rPr>
                        <a:t>2</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20</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20</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20</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19</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13</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15</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18</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125</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597147" y="4653372"/>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276025" y="6110275"/>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199457" y="4607837"/>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900" b="1" dirty="0">
                <a:solidFill>
                  <a:schemeClr val="tx1">
                    <a:lumMod val="85000"/>
                    <a:lumOff val="15000"/>
                  </a:schemeClr>
                </a:solidFill>
                <a:latin typeface="Noto Sans JP" panose="020B0200000000000000" pitchFamily="50" charset="-128"/>
                <a:ea typeface="Noto Sans JP" panose="020B0200000000000000" pitchFamily="50" charset="-128"/>
              </a:rPr>
              <a:t>後方</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43711" y="6129349"/>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33951"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36723" y="4658571"/>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81494"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20869" y="5492932"/>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7184" y="5480712"/>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39278" y="4417443"/>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813550"/>
            <a:chOff x="3449122" y="3305287"/>
            <a:chExt cx="3694699" cy="1813550"/>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51668"/>
              <a:ext cx="3676541" cy="136716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を搭載しており、ボールや</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ゴールの角度、ラインセンサーの反応位置など</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281224"/>
            <a:chOff x="3658592" y="8241440"/>
            <a:chExt cx="3494051" cy="228122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11788" y="3783980"/>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70929" y="3783980"/>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354" name="グループ化 1353">
            <a:extLst>
              <a:ext uri="{FF2B5EF4-FFF2-40B4-BE49-F238E27FC236}">
                <a16:creationId xmlns:a16="http://schemas.microsoft.com/office/drawing/2014/main" id="{9DA7DB48-988E-394C-79FC-311752C8D08D}"/>
              </a:ext>
            </a:extLst>
          </p:cNvPr>
          <p:cNvGrpSpPr/>
          <p:nvPr/>
        </p:nvGrpSpPr>
        <p:grpSpPr>
          <a:xfrm>
            <a:off x="10983967" y="1324741"/>
            <a:ext cx="4135326" cy="1628876"/>
            <a:chOff x="11003017" y="1305691"/>
            <a:chExt cx="4135326" cy="1628876"/>
          </a:xfrm>
        </p:grpSpPr>
        <p:sp>
          <p:nvSpPr>
            <p:cNvPr id="53" name="テキスト ボックス 52">
              <a:extLst>
                <a:ext uri="{FF2B5EF4-FFF2-40B4-BE49-F238E27FC236}">
                  <a16:creationId xmlns:a16="http://schemas.microsoft.com/office/drawing/2014/main" id="{D40D17BF-617C-ADE3-AFAE-9FD83B242A47}"/>
                </a:ext>
              </a:extLst>
            </p:cNvPr>
            <p:cNvSpPr txBox="1"/>
            <p:nvPr/>
          </p:nvSpPr>
          <p:spPr>
            <a:xfrm>
              <a:off x="11025242" y="130569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62209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952999"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88742" y="161382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34211" y="4384074"/>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34211" y="6837181"/>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0794AA5B-A275-B8FD-3A2D-C09A5C5EB7ED}"/>
              </a:ext>
            </a:extLst>
          </p:cNvPr>
          <p:cNvSpPr txBox="1"/>
          <p:nvPr/>
        </p:nvSpPr>
        <p:spPr>
          <a:xfrm>
            <a:off x="10835118" y="6838681"/>
            <a:ext cx="4360863" cy="645818"/>
          </a:xfrm>
          <a:prstGeom prst="rect">
            <a:avLst/>
          </a:prstGeom>
          <a:noFill/>
        </p:spPr>
        <p:txBody>
          <a:bodyPr wrap="square" numCol="1" rtlCol="0">
            <a:spAutoFit/>
          </a:bodyPr>
          <a:lstStyle/>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9</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種類の速度でそれぞれ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速度を変化させるために、</a:t>
            </a:r>
            <a:r>
              <a:rPr kumimoji="1" lang="ja-JP" altLang="en-US" sz="800" b="1" dirty="0">
                <a:solidFill>
                  <a:srgbClr val="073849"/>
                </a:solidFill>
                <a:latin typeface="Noto Sans JP" panose="020B0200000000000000" pitchFamily="50" charset="-128"/>
                <a:ea typeface="Noto Sans JP" panose="020B0200000000000000" pitchFamily="50" charset="-128"/>
              </a:rPr>
              <a:t>長さの違う</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種類の筒を用いる</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そのため、筒を出るまではロボットがボールを認識できないようになっている。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9" name="円弧 18">
            <a:extLst>
              <a:ext uri="{FF2B5EF4-FFF2-40B4-BE49-F238E27FC236}">
                <a16:creationId xmlns:a16="http://schemas.microsoft.com/office/drawing/2014/main" id="{31470D0F-C454-CE8D-3729-03FEB41FE3C9}"/>
              </a:ext>
            </a:extLst>
          </p:cNvPr>
          <p:cNvSpPr/>
          <p:nvPr/>
        </p:nvSpPr>
        <p:spPr>
          <a:xfrm rot="5400000">
            <a:off x="14403776" y="5188980"/>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883D128-AC8F-EDB7-DE67-51D2882710C6}"/>
              </a:ext>
            </a:extLst>
          </p:cNvPr>
          <p:cNvSpPr txBox="1"/>
          <p:nvPr/>
        </p:nvSpPr>
        <p:spPr>
          <a:xfrm>
            <a:off x="11340605" y="8412523"/>
            <a:ext cx="1617163"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9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ボールを転がす位置と角度</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34BA0FD-34B4-2FF8-9806-2C0C1E036AEA}"/>
              </a:ext>
            </a:extLst>
          </p:cNvPr>
          <p:cNvSpPr txBox="1"/>
          <p:nvPr/>
        </p:nvSpPr>
        <p:spPr>
          <a:xfrm>
            <a:off x="13064188" y="8412523"/>
            <a:ext cx="1854125"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10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実験の様子</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D9052AB5-E1B9-61AA-4B3B-478A74BDA246}"/>
              </a:ext>
            </a:extLst>
          </p:cNvPr>
          <p:cNvSpPr txBox="1"/>
          <p:nvPr/>
        </p:nvSpPr>
        <p:spPr>
          <a:xfrm>
            <a:off x="10107230" y="233853"/>
            <a:ext cx="1980951" cy="369332"/>
          </a:xfrm>
          <a:prstGeom prst="rect">
            <a:avLst/>
          </a:prstGeom>
          <a:noFill/>
        </p:spPr>
        <p:txBody>
          <a:bodyPr wrap="square" rtlCol="0">
            <a:spAutoFit/>
          </a:bodyPr>
          <a:lstStyle/>
          <a:p>
            <a:r>
              <a:rPr kumimoji="1" lang="en-US" altLang="ja-JP" b="1" dirty="0">
                <a:solidFill>
                  <a:schemeClr val="bg1"/>
                </a:solidFill>
                <a:latin typeface="Noto Sans JP" panose="020B0200000000000000" pitchFamily="50" charset="-128"/>
                <a:ea typeface="Noto Sans JP" panose="020B0200000000000000" pitchFamily="50" charset="-128"/>
              </a:rPr>
              <a:t>SPONSERD BY</a:t>
            </a:r>
            <a:endParaRPr kumimoji="1" lang="ja-JP" altLang="en-US" sz="1200" dirty="0">
              <a:solidFill>
                <a:schemeClr val="bg1"/>
              </a:solidFill>
              <a:latin typeface="Noto Sans JP" panose="020B0200000000000000" pitchFamily="50" charset="-128"/>
              <a:ea typeface="Noto Sans JP" panose="020B0200000000000000" pitchFamily="50" charset="-128"/>
            </a:endParaRPr>
          </a:p>
        </p:txBody>
      </p:sp>
      <p:pic>
        <p:nvPicPr>
          <p:cNvPr id="38" name="Picture 2" descr="カッコいいオリジナル基板をJLCPCBで発注しよう！">
            <a:extLst>
              <a:ext uri="{FF2B5EF4-FFF2-40B4-BE49-F238E27FC236}">
                <a16:creationId xmlns:a16="http://schemas.microsoft.com/office/drawing/2014/main" id="{DF73108C-C946-C81E-0EF0-1D88A83E71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897" b="28964"/>
          <a:stretch/>
        </p:blipFill>
        <p:spPr bwMode="auto">
          <a:xfrm>
            <a:off x="11932566" y="63191"/>
            <a:ext cx="1370504" cy="30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keyのプレスリリース｜PR TIMES">
            <a:extLst>
              <a:ext uri="{FF2B5EF4-FFF2-40B4-BE49-F238E27FC236}">
                <a16:creationId xmlns:a16="http://schemas.microsoft.com/office/drawing/2014/main" id="{15292BF0-C477-4D6B-9BD5-A9F4FA4B5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52" b="22616"/>
          <a:stretch/>
        </p:blipFill>
        <p:spPr bwMode="auto">
          <a:xfrm>
            <a:off x="11972363" y="450438"/>
            <a:ext cx="1052234" cy="308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90C6D8CE-C661-616F-ADBC-16A5ACB416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35" t="34528" r="8968" b="33135"/>
          <a:stretch/>
        </p:blipFill>
        <p:spPr bwMode="auto">
          <a:xfrm>
            <a:off x="13494474" y="32960"/>
            <a:ext cx="1534509" cy="3411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B6CB80F8-8836-D08A-73A6-B0CBA8CE5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66450" y="411983"/>
            <a:ext cx="1761959" cy="340281"/>
          </a:xfrm>
          <a:prstGeom prst="rect">
            <a:avLst/>
          </a:prstGeom>
          <a:noFill/>
          <a:extLst>
            <a:ext uri="{909E8E84-426E-40DD-AFC4-6F175D3DCCD1}">
              <a14:hiddenFill xmlns:a14="http://schemas.microsoft.com/office/drawing/2010/main">
                <a:solidFill>
                  <a:srgbClr val="FFFFFF"/>
                </a:solidFill>
              </a14:hiddenFill>
            </a:ext>
          </a:extLst>
        </p:spPr>
      </p:pic>
      <p:sp>
        <p:nvSpPr>
          <p:cNvPr id="1352" name="テキスト ボックス 1351">
            <a:extLst>
              <a:ext uri="{FF2B5EF4-FFF2-40B4-BE49-F238E27FC236}">
                <a16:creationId xmlns:a16="http://schemas.microsoft.com/office/drawing/2014/main" id="{D9E3C749-DDD8-534D-6756-4E7465F8D175}"/>
              </a:ext>
            </a:extLst>
          </p:cNvPr>
          <p:cNvSpPr txBox="1"/>
          <p:nvPr/>
        </p:nvSpPr>
        <p:spPr>
          <a:xfrm>
            <a:off x="2806451" y="87989"/>
            <a:ext cx="2171700" cy="628890"/>
          </a:xfrm>
          <a:prstGeom prst="rect">
            <a:avLst/>
          </a:prstGeom>
          <a:noFill/>
        </p:spPr>
        <p:txBody>
          <a:bodyPr wrap="square" rtlCol="0">
            <a:spAutoFit/>
          </a:bodyPr>
          <a:lstStyle/>
          <a:p>
            <a:pPr>
              <a:lnSpc>
                <a:spcPts val="2160"/>
              </a:lnSpc>
            </a:pPr>
            <a:r>
              <a:rPr kumimoji="1" lang="ja-JP" altLang="en-US" b="1" dirty="0">
                <a:solidFill>
                  <a:schemeClr val="bg1"/>
                </a:solidFill>
                <a:latin typeface="Noto Sans JP" panose="020B0200000000000000" pitchFamily="50" charset="-128"/>
                <a:ea typeface="Noto Sans JP" panose="020B0200000000000000" pitchFamily="50" charset="-128"/>
              </a:rPr>
              <a:t>リーグ</a:t>
            </a:r>
            <a:endParaRPr kumimoji="1" lang="en-US" altLang="ja-JP" sz="600" dirty="0">
              <a:solidFill>
                <a:schemeClr val="bg1"/>
              </a:solidFill>
              <a:latin typeface="Noto Sans JP" panose="020B0200000000000000" pitchFamily="50" charset="-128"/>
              <a:ea typeface="Noto Sans JP" panose="020B0200000000000000" pitchFamily="50" charset="-128"/>
            </a:endParaRPr>
          </a:p>
          <a:p>
            <a:pPr>
              <a:lnSpc>
                <a:spcPts val="2160"/>
              </a:lnSpc>
            </a:pPr>
            <a:r>
              <a:rPr kumimoji="1" lang="en-US" altLang="ja-JP" sz="1200" b="1" dirty="0">
                <a:solidFill>
                  <a:schemeClr val="bg1"/>
                </a:solidFill>
                <a:latin typeface="Noto Sans JP" panose="020B0200000000000000" pitchFamily="50" charset="-128"/>
                <a:ea typeface="Noto Sans JP" panose="020B0200000000000000" pitchFamily="50" charset="-128"/>
              </a:rPr>
              <a:t>  </a:t>
            </a:r>
            <a:r>
              <a:rPr kumimoji="1" lang="ja-JP" altLang="en-US" sz="1200" b="1" dirty="0">
                <a:solidFill>
                  <a:schemeClr val="bg1"/>
                </a:solidFill>
                <a:latin typeface="Noto Sans JP" panose="020B0200000000000000" pitchFamily="50" charset="-128"/>
                <a:ea typeface="Noto Sans JP" panose="020B0200000000000000" pitchFamily="50" charset="-128"/>
              </a:rPr>
              <a:t>  </a:t>
            </a:r>
            <a:r>
              <a:rPr kumimoji="1" lang="en-US" altLang="ja-JP" sz="1400" b="1" dirty="0">
                <a:solidFill>
                  <a:schemeClr val="bg1"/>
                </a:solidFill>
                <a:latin typeface="Noto Sans JP" panose="020B0200000000000000" pitchFamily="50" charset="-128"/>
                <a:ea typeface="Noto Sans JP" panose="020B0200000000000000" pitchFamily="50" charset="-128"/>
              </a:rPr>
              <a:t>Soccer Open League</a:t>
            </a:r>
            <a:endParaRPr kumimoji="1" lang="ja-JP" altLang="en-US" sz="1200" b="1" dirty="0">
              <a:solidFill>
                <a:schemeClr val="bg1"/>
              </a:solidFill>
              <a:latin typeface="Noto Sans JP" panose="020B0200000000000000" pitchFamily="50" charset="-128"/>
              <a:ea typeface="Noto Sans JP" panose="020B0200000000000000" pitchFamily="50" charset="-128"/>
            </a:endParaRPr>
          </a:p>
        </p:txBody>
      </p:sp>
      <p:grpSp>
        <p:nvGrpSpPr>
          <p:cNvPr id="1353" name="グループ化 1352">
            <a:extLst>
              <a:ext uri="{FF2B5EF4-FFF2-40B4-BE49-F238E27FC236}">
                <a16:creationId xmlns:a16="http://schemas.microsoft.com/office/drawing/2014/main" id="{05CD06C2-B2B0-052E-9D8E-C94D3617F2A7}"/>
              </a:ext>
            </a:extLst>
          </p:cNvPr>
          <p:cNvGrpSpPr/>
          <p:nvPr/>
        </p:nvGrpSpPr>
        <p:grpSpPr>
          <a:xfrm>
            <a:off x="7216606" y="1324741"/>
            <a:ext cx="3845674" cy="1474194"/>
            <a:chOff x="7235656" y="1305691"/>
            <a:chExt cx="3845674" cy="1474194"/>
          </a:xfrm>
        </p:grpSpPr>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30569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62129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61382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pic>
        <p:nvPicPr>
          <p:cNvPr id="1355" name="図 1354" descr="電子機器の部品&#10;&#10;AI によって生成されたコンテンツは間違っている可能性があります。">
            <a:extLst>
              <a:ext uri="{FF2B5EF4-FFF2-40B4-BE49-F238E27FC236}">
                <a16:creationId xmlns:a16="http://schemas.microsoft.com/office/drawing/2014/main" id="{EC673042-0258-8E12-5F6A-64EEFD77A973}"/>
              </a:ext>
            </a:extLst>
          </p:cNvPr>
          <p:cNvPicPr>
            <a:picLocks noChangeAspect="1"/>
          </p:cNvPicPr>
          <p:nvPr/>
        </p:nvPicPr>
        <p:blipFill>
          <a:blip r:embed="rId13">
            <a:extLst>
              <a:ext uri="{28A0092B-C50C-407E-A947-70E740481C1C}">
                <a14:useLocalDpi xmlns:a14="http://schemas.microsoft.com/office/drawing/2010/main" val="0"/>
              </a:ext>
            </a:extLst>
          </a:blip>
          <a:srcRect l="14800" t="7608" r="18374" b="8677"/>
          <a:stretch/>
        </p:blipFill>
        <p:spPr>
          <a:xfrm>
            <a:off x="7535336" y="2788793"/>
            <a:ext cx="1414443" cy="996696"/>
          </a:xfrm>
          <a:prstGeom prst="rect">
            <a:avLst/>
          </a:prstGeom>
        </p:spPr>
      </p:pic>
      <p:pic>
        <p:nvPicPr>
          <p:cNvPr id="1359" name="図 1358" descr="テーブル が含まれている画像&#10;&#10;AI によって生成されたコンテンツは間違っている可能性があります。">
            <a:extLst>
              <a:ext uri="{FF2B5EF4-FFF2-40B4-BE49-F238E27FC236}">
                <a16:creationId xmlns:a16="http://schemas.microsoft.com/office/drawing/2014/main" id="{B8FA1708-0220-DFFD-F351-1DE9394633BE}"/>
              </a:ext>
            </a:extLst>
          </p:cNvPr>
          <p:cNvPicPr>
            <a:picLocks noChangeAspect="1"/>
          </p:cNvPicPr>
          <p:nvPr/>
        </p:nvPicPr>
        <p:blipFill>
          <a:blip r:embed="rId14">
            <a:extLst>
              <a:ext uri="{28A0092B-C50C-407E-A947-70E740481C1C}">
                <a14:useLocalDpi xmlns:a14="http://schemas.microsoft.com/office/drawing/2010/main" val="0"/>
              </a:ext>
            </a:extLst>
          </a:blip>
          <a:srcRect l="10013" t="-419" r="8005" b="419"/>
          <a:stretch/>
        </p:blipFill>
        <p:spPr>
          <a:xfrm>
            <a:off x="5815544" y="6823395"/>
            <a:ext cx="1266677" cy="1158790"/>
          </a:xfrm>
          <a:prstGeom prst="rect">
            <a:avLst/>
          </a:prstGeom>
          <a:effectLst>
            <a:outerShdw blurRad="50800" dist="50800" dir="5400000" algn="ctr" rotWithShape="0">
              <a:srgbClr val="000000">
                <a:alpha val="25000"/>
              </a:srgbClr>
            </a:outerShdw>
          </a:effectLst>
        </p:spPr>
      </p:pic>
      <p:pic>
        <p:nvPicPr>
          <p:cNvPr id="1367" name="図 1366" descr="電子機器の部品&#10;&#10;AI によって生成されたコンテンツは間違っている可能性があります。">
            <a:extLst>
              <a:ext uri="{FF2B5EF4-FFF2-40B4-BE49-F238E27FC236}">
                <a16:creationId xmlns:a16="http://schemas.microsoft.com/office/drawing/2014/main" id="{A81898C3-3AFC-36AB-05C3-AEDB656A25DD}"/>
              </a:ext>
            </a:extLst>
          </p:cNvPr>
          <p:cNvPicPr>
            <a:picLocks noChangeAspect="1"/>
          </p:cNvPicPr>
          <p:nvPr/>
        </p:nvPicPr>
        <p:blipFill>
          <a:blip r:embed="rId15">
            <a:extLst>
              <a:ext uri="{28A0092B-C50C-407E-A947-70E740481C1C}">
                <a14:useLocalDpi xmlns:a14="http://schemas.microsoft.com/office/drawing/2010/main" val="0"/>
              </a:ext>
            </a:extLst>
          </a:blip>
          <a:srcRect l="5310" t="7325" r="4009" b="8387"/>
          <a:stretch/>
        </p:blipFill>
        <p:spPr>
          <a:xfrm>
            <a:off x="5683684" y="9664603"/>
            <a:ext cx="1340294" cy="934342"/>
          </a:xfrm>
          <a:prstGeom prst="rect">
            <a:avLst/>
          </a:prstGeom>
          <a:effectLst>
            <a:outerShdw blurRad="50800" dist="50800" dir="5400000" algn="ctr" rotWithShape="0">
              <a:srgbClr val="000000">
                <a:alpha val="25000"/>
              </a:srgbClr>
            </a:outerShdw>
          </a:effectLst>
        </p:spPr>
      </p:pic>
      <p:pic>
        <p:nvPicPr>
          <p:cNvPr id="1371" name="図 1370" descr="屋内, 再生, 草, テーブル が含まれている画像&#10;&#10;AI によって生成されたコンテンツは間違っている可能性があります。">
            <a:extLst>
              <a:ext uri="{FF2B5EF4-FFF2-40B4-BE49-F238E27FC236}">
                <a16:creationId xmlns:a16="http://schemas.microsoft.com/office/drawing/2014/main" id="{891E3339-C9C3-DE77-BA42-A2C564EB376B}"/>
              </a:ext>
            </a:extLst>
          </p:cNvPr>
          <p:cNvPicPr>
            <a:picLocks noChangeAspect="1"/>
          </p:cNvPicPr>
          <p:nvPr/>
        </p:nvPicPr>
        <p:blipFill>
          <a:blip r:embed="rId16">
            <a:extLst>
              <a:ext uri="{28A0092B-C50C-407E-A947-70E740481C1C}">
                <a14:useLocalDpi xmlns:a14="http://schemas.microsoft.com/office/drawing/2010/main" val="0"/>
              </a:ext>
            </a:extLst>
          </a:blip>
          <a:srcRect t="-235" b="26915"/>
          <a:stretch/>
        </p:blipFill>
        <p:spPr>
          <a:xfrm>
            <a:off x="13168186" y="7511849"/>
            <a:ext cx="1662272" cy="914070"/>
          </a:xfrm>
          <a:prstGeom prst="rect">
            <a:avLst/>
          </a:prstGeom>
        </p:spPr>
      </p:pic>
      <p:cxnSp>
        <p:nvCxnSpPr>
          <p:cNvPr id="1378" name="直線矢印コネクタ 1377">
            <a:extLst>
              <a:ext uri="{FF2B5EF4-FFF2-40B4-BE49-F238E27FC236}">
                <a16:creationId xmlns:a16="http://schemas.microsoft.com/office/drawing/2014/main" id="{2D02C2F7-DB50-3675-C0B0-E0D9AB4F7FB3}"/>
              </a:ext>
            </a:extLst>
          </p:cNvPr>
          <p:cNvCxnSpPr>
            <a:cxnSpLocks/>
          </p:cNvCxnSpPr>
          <p:nvPr/>
        </p:nvCxnSpPr>
        <p:spPr>
          <a:xfrm>
            <a:off x="13816013" y="7937693"/>
            <a:ext cx="266700" cy="73530"/>
          </a:xfrm>
          <a:prstGeom prst="straightConnector1">
            <a:avLst/>
          </a:prstGeom>
          <a:ln w="28575">
            <a:solidFill>
              <a:srgbClr val="ED7D31"/>
            </a:solidFill>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pic>
        <p:nvPicPr>
          <p:cNvPr id="1391" name="図 1390" descr="屋内, テーブル, 座る, 小さい が含まれている画像&#10;&#10;AI によって生成されたコンテンツは間違っている可能性があります。">
            <a:extLst>
              <a:ext uri="{FF2B5EF4-FFF2-40B4-BE49-F238E27FC236}">
                <a16:creationId xmlns:a16="http://schemas.microsoft.com/office/drawing/2014/main" id="{BBAE9E05-E4AC-BDCD-282A-AFD759A45322}"/>
              </a:ext>
            </a:extLst>
          </p:cNvPr>
          <p:cNvPicPr>
            <a:picLocks noChangeAspect="1"/>
          </p:cNvPicPr>
          <p:nvPr/>
        </p:nvPicPr>
        <p:blipFill>
          <a:blip r:embed="rId17">
            <a:extLst>
              <a:ext uri="{28A0092B-C50C-407E-A947-70E740481C1C}">
                <a14:useLocalDpi xmlns:a14="http://schemas.microsoft.com/office/drawing/2010/main" val="0"/>
              </a:ext>
            </a:extLst>
          </a:blip>
          <a:srcRect l="7528" t="13165" r="13317" b="10223"/>
          <a:stretch/>
        </p:blipFill>
        <p:spPr>
          <a:xfrm>
            <a:off x="2423008" y="9607059"/>
            <a:ext cx="1340294" cy="972933"/>
          </a:xfrm>
          <a:prstGeom prst="rect">
            <a:avLst/>
          </a:prstGeom>
          <a:effectLst>
            <a:outerShdw blurRad="50800" dist="50800" dir="5400000" algn="ctr" rotWithShape="0">
              <a:srgbClr val="000000">
                <a:alpha val="25000"/>
              </a:srgbClr>
            </a:outerShdw>
          </a:effectLst>
        </p:spPr>
      </p:pic>
      <p:pic>
        <p:nvPicPr>
          <p:cNvPr id="11" name="Picture 2">
            <a:extLst>
              <a:ext uri="{FF2B5EF4-FFF2-40B4-BE49-F238E27FC236}">
                <a16:creationId xmlns:a16="http://schemas.microsoft.com/office/drawing/2014/main" id="{F430F6AF-908D-D6F0-6146-E458ED94E75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03004" y="2788794"/>
            <a:ext cx="1523506" cy="99562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0C9E8CB4-D568-8DB0-9338-C4CA1B64FE0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706" r="19150"/>
          <a:stretch/>
        </p:blipFill>
        <p:spPr bwMode="auto">
          <a:xfrm rot="16200000">
            <a:off x="5948450" y="4104966"/>
            <a:ext cx="1021570" cy="12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2211</TotalTime>
  <Words>2358</Words>
  <Application>Microsoft Office PowerPoint</Application>
  <PresentationFormat>ユーザー設定</PresentationFormat>
  <Paragraphs>261</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Arial</vt:lpstr>
      <vt:lpstr>Noto Sans JP</vt:lpstr>
      <vt:lpstr>Calibri</vt:lpstr>
      <vt:lpstr>游ゴシック</vt:lpstr>
      <vt:lpstr>Noto Sans JP Black</vt:lpstr>
      <vt:lpstr>Calibri Light</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51</cp:revision>
  <cp:lastPrinted>2025-02-18T16:06:56Z</cp:lastPrinted>
  <dcterms:created xsi:type="dcterms:W3CDTF">2023-11-04T14:19:00Z</dcterms:created>
  <dcterms:modified xsi:type="dcterms:W3CDTF">2025-02-23T07:42:20Z</dcterms:modified>
</cp:coreProperties>
</file>